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569200" cy="10693400"/>
  <p:notesSz cx="75692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8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385CA-D968-4226-B313-58966D47F5A4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7238" y="5080000"/>
            <a:ext cx="6054725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73415-E3C8-41B2-B577-FF380EDE5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86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73415-E3C8-41B2-B577-FF380EDE5CC9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21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5646" y="4264226"/>
            <a:ext cx="2788920" cy="604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7278" y="1173815"/>
            <a:ext cx="50857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Arial"/>
                <a:cs typeface="Arial"/>
              </a:rPr>
              <a:t>21UCU403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-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OBJECT</a:t>
            </a:r>
            <a:r>
              <a:rPr sz="1700" b="1" spc="-20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ORIENTED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PROGRAMMING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3525" y="3572253"/>
            <a:ext cx="103314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UNIT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-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Java</a:t>
            </a:r>
            <a:r>
              <a:rPr spc="-85" dirty="0"/>
              <a:t> </a:t>
            </a:r>
            <a:r>
              <a:rPr spc="-5" dirty="0"/>
              <a:t>Basics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200" y="5346701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        Department of Computer Science</a:t>
            </a:r>
          </a:p>
          <a:p>
            <a:r>
              <a:rPr lang="en-US" sz="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		 with  Cyber Security</a:t>
            </a:r>
            <a:endParaRPr lang="en-IN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200" y="546100"/>
            <a:ext cx="6825615" cy="7586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87286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// Class definition in C++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04139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public:</a:t>
            </a:r>
            <a:endParaRPr sz="1300" dirty="0">
              <a:latin typeface="Arial MT"/>
              <a:cs typeface="Arial MT"/>
            </a:endParaRPr>
          </a:p>
          <a:p>
            <a:pPr marL="104139" marR="4298315" indent="9144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 </a:t>
            </a:r>
            <a:r>
              <a:rPr sz="1300" spc="-15" dirty="0">
                <a:latin typeface="Arial MT"/>
                <a:cs typeface="Arial MT"/>
              </a:rPr>
              <a:t>myPublicVar;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private:</a:t>
            </a:r>
            <a:endParaRPr sz="1300" dirty="0">
              <a:latin typeface="Arial MT"/>
              <a:cs typeface="Arial MT"/>
            </a:endParaRPr>
          </a:p>
          <a:p>
            <a:pPr marL="104139" marR="4234180" indent="9144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 </a:t>
            </a:r>
            <a:r>
              <a:rPr sz="1300" spc="-15" dirty="0">
                <a:latin typeface="Arial MT"/>
                <a:cs typeface="Arial MT"/>
              </a:rPr>
              <a:t>myPrivateVar;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protected: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15" dirty="0">
                <a:latin typeface="Arial MT"/>
                <a:cs typeface="Arial MT"/>
              </a:rPr>
              <a:t>myProtectedVar;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};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373754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// Object creation in C++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MyClass* obj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MyClass();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5" dirty="0">
                <a:latin typeface="Arial MT"/>
                <a:cs typeface="Arial MT"/>
              </a:rPr>
              <a:t>obj-&gt;myPublicVar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5" dirty="0">
                <a:latin typeface="Arial MT"/>
                <a:cs typeface="Arial MT"/>
              </a:rPr>
              <a:t> 42;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Java: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61722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Classes are user-defined data types that encapsulate data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functions.</a:t>
            </a:r>
            <a:endParaRPr sz="1300" dirty="0">
              <a:latin typeface="Arial MT"/>
              <a:cs typeface="Arial MT"/>
            </a:endParaRPr>
          </a:p>
          <a:p>
            <a:pPr marL="469900" marR="9461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They are declared using the keyword "class" followed by the class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name. Java classes can have public, private, and protected members,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but they also have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default </a:t>
            </a:r>
            <a:r>
              <a:rPr sz="1300" spc="-15" dirty="0">
                <a:latin typeface="Arial MT"/>
                <a:cs typeface="Arial MT"/>
              </a:rPr>
              <a:t>visibility, </a:t>
            </a:r>
            <a:r>
              <a:rPr sz="1300" spc="-5" dirty="0">
                <a:latin typeface="Arial MT"/>
                <a:cs typeface="Arial MT"/>
              </a:rPr>
              <a:t>which allows access within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package.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Objects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also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instances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class.</a:t>
            </a:r>
            <a:endParaRPr sz="1300" dirty="0">
              <a:latin typeface="Arial MT"/>
              <a:cs typeface="Arial MT"/>
            </a:endParaRPr>
          </a:p>
          <a:p>
            <a:pPr marL="469900" marR="50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They are created using the "new" keyword, and the lifetime of an object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determined by the garbage </a:t>
            </a:r>
            <a:r>
              <a:rPr sz="1300" spc="-15" dirty="0">
                <a:latin typeface="Arial MT"/>
                <a:cs typeface="Arial MT"/>
              </a:rPr>
              <a:t>collector.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java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Copy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endParaRPr sz="1300" dirty="0">
              <a:latin typeface="Arial MT"/>
              <a:cs typeface="Arial MT"/>
            </a:endParaRPr>
          </a:p>
          <a:p>
            <a:pPr marL="12700" marR="378460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// Class definition in Java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 class MyClass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 int </a:t>
            </a:r>
            <a:r>
              <a:rPr sz="1300" spc="-15" dirty="0">
                <a:latin typeface="Arial MT"/>
                <a:cs typeface="Arial MT"/>
              </a:rPr>
              <a:t>myPublicVar; 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private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15" dirty="0">
                <a:latin typeface="Arial MT"/>
                <a:cs typeface="Arial MT"/>
              </a:rPr>
              <a:t> myPrivateVar;</a:t>
            </a:r>
            <a:endParaRPr sz="1300" dirty="0">
              <a:latin typeface="Arial MT"/>
              <a:cs typeface="Arial MT"/>
            </a:endParaRPr>
          </a:p>
          <a:p>
            <a:pPr marL="104139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protected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15" dirty="0">
                <a:latin typeface="Arial MT"/>
                <a:cs typeface="Arial MT"/>
              </a:rPr>
              <a:t> myProtectedVar;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Object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creation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6600" y="469900"/>
            <a:ext cx="6019800" cy="9024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75990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MyClass obj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MyClass();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5" dirty="0">
                <a:latin typeface="Arial MT"/>
                <a:cs typeface="Arial MT"/>
              </a:rPr>
              <a:t>obj.myPublicVar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5" dirty="0">
                <a:latin typeface="Arial MT"/>
                <a:cs typeface="Arial MT"/>
              </a:rPr>
              <a:t> 42;</a:t>
            </a:r>
            <a:endParaRPr sz="1300" dirty="0">
              <a:latin typeface="Arial MT"/>
              <a:cs typeface="Arial MT"/>
            </a:endParaRPr>
          </a:p>
          <a:p>
            <a:pPr marL="12700" marR="7620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Overall, classes and objects have similar concepts in both C++ and Java, but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 </a:t>
            </a:r>
            <a:r>
              <a:rPr sz="1300" spc="-10" dirty="0">
                <a:latin typeface="Arial MT"/>
                <a:cs typeface="Arial MT"/>
              </a:rPr>
              <a:t>differences</a:t>
            </a:r>
            <a:r>
              <a:rPr sz="1300" spc="-5" dirty="0">
                <a:latin typeface="Arial MT"/>
                <a:cs typeface="Arial MT"/>
              </a:rPr>
              <a:t> in their syntax and implementation.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buAutoNum type="arabicPeriod" startAt="3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Define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Inheritance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its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types.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3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38989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Inheritance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mechanism that allows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to inherit properties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(methods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variables) 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another class.</a:t>
            </a:r>
            <a:endParaRPr sz="1300" dirty="0">
              <a:latin typeface="Arial MT"/>
              <a:cs typeface="Arial MT"/>
            </a:endParaRPr>
          </a:p>
          <a:p>
            <a:pPr marL="469900" marR="508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class that inherits properties is called the subclass or derived class,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which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properties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inherited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called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or base class.</a:t>
            </a:r>
            <a:endParaRPr sz="13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3556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Four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types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of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inheritance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Java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Single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Arial MT"/>
                <a:cs typeface="Arial MT"/>
              </a:rPr>
              <a:t>A</a:t>
            </a:r>
            <a:r>
              <a:rPr sz="1300" spc="-8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only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one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superclass.</a:t>
            </a:r>
            <a:endParaRPr sz="1300" dirty="0">
              <a:latin typeface="Arial MT"/>
              <a:cs typeface="Arial MT"/>
            </a:endParaRPr>
          </a:p>
          <a:p>
            <a:pPr marL="469900" marR="9652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 example, class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can inherit from class B, but it cannot inherit from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C</a:t>
            </a:r>
            <a:r>
              <a:rPr sz="1300" spc="-5" dirty="0">
                <a:latin typeface="Arial MT"/>
                <a:cs typeface="Arial MT"/>
              </a:rPr>
              <a:t> and class </a:t>
            </a:r>
            <a:r>
              <a:rPr sz="1300" dirty="0">
                <a:latin typeface="Arial MT"/>
                <a:cs typeface="Arial MT"/>
              </a:rPr>
              <a:t>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at the same time.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//subclass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Multilevel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type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inheritance,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 created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another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subclass.</a:t>
            </a:r>
            <a:endParaRPr sz="1300" dirty="0">
              <a:latin typeface="Arial MT"/>
              <a:cs typeface="Arial MT"/>
            </a:endParaRPr>
          </a:p>
          <a:p>
            <a:pPr marL="469900" marR="20701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 example, class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can inherit from class B, and class </a:t>
            </a:r>
            <a:r>
              <a:rPr sz="1300" dirty="0">
                <a:latin typeface="Arial MT"/>
                <a:cs typeface="Arial MT"/>
              </a:rPr>
              <a:t>B </a:t>
            </a:r>
            <a:r>
              <a:rPr sz="1300" spc="-5" dirty="0">
                <a:latin typeface="Arial MT"/>
                <a:cs typeface="Arial MT"/>
              </a:rPr>
              <a:t>can inherit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 C.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Superclass1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//subclass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Superclass1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Superclass2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//superclass1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Superclass2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60400" y="469900"/>
            <a:ext cx="6400800" cy="884601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652780">
              <a:lnSpc>
                <a:spcPct val="100000"/>
              </a:lnSpc>
              <a:spcBef>
                <a:spcPts val="259"/>
              </a:spcBef>
            </a:pPr>
            <a:r>
              <a:rPr sz="1300" spc="-5" dirty="0">
                <a:latin typeface="Arial MT"/>
                <a:cs typeface="Arial MT"/>
              </a:rPr>
              <a:t>//superclass2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Hierarchical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12446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 this type of inheritance, multiple subclasses inherit properties from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single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B</a:t>
            </a:r>
            <a:r>
              <a:rPr sz="1300" spc="-5" dirty="0">
                <a:latin typeface="Arial MT"/>
                <a:cs typeface="Arial MT"/>
              </a:rPr>
              <a:t> 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C</a:t>
            </a:r>
            <a:r>
              <a:rPr sz="1300" spc="-5" dirty="0">
                <a:latin typeface="Arial MT"/>
                <a:cs typeface="Arial MT"/>
              </a:rPr>
              <a:t> can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both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 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8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//superclass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Subclass1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//subclass1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Subclass2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//subclass2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Multiple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21590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 Java, multiple inheritance is not directly supported. </a:t>
            </a:r>
            <a:r>
              <a:rPr sz="1300" spc="-15" dirty="0">
                <a:latin typeface="Arial MT"/>
                <a:cs typeface="Arial MT"/>
              </a:rPr>
              <a:t>However, </a:t>
            </a:r>
            <a:r>
              <a:rPr sz="1300" spc="-5" dirty="0">
                <a:latin typeface="Arial MT"/>
                <a:cs typeface="Arial MT"/>
              </a:rPr>
              <a:t>it can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achieved using interfaces.</a:t>
            </a:r>
            <a:endParaRPr sz="1300" dirty="0">
              <a:latin typeface="Arial MT"/>
              <a:cs typeface="Arial MT"/>
            </a:endParaRPr>
          </a:p>
          <a:p>
            <a:pPr marL="469900" marR="50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An interface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collection of abstract methods that can be implemented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class.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Arial MT"/>
                <a:cs typeface="Arial MT"/>
              </a:rPr>
              <a:t>A</a:t>
            </a:r>
            <a:r>
              <a:rPr sz="1300" spc="-8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multiple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interfaces.</a:t>
            </a:r>
            <a:endParaRPr sz="1300" dirty="0">
              <a:latin typeface="Arial MT"/>
              <a:cs typeface="Arial MT"/>
            </a:endParaRPr>
          </a:p>
          <a:p>
            <a:pPr marL="469900" marR="1701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 example, class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can implement interface </a:t>
            </a:r>
            <a:r>
              <a:rPr sz="1300" dirty="0">
                <a:latin typeface="Arial MT"/>
                <a:cs typeface="Arial MT"/>
              </a:rPr>
              <a:t>B </a:t>
            </a:r>
            <a:r>
              <a:rPr sz="1300" spc="-5" dirty="0">
                <a:latin typeface="Arial MT"/>
                <a:cs typeface="Arial MT"/>
              </a:rPr>
              <a:t>and interface </a:t>
            </a:r>
            <a:r>
              <a:rPr sz="1300" dirty="0">
                <a:latin typeface="Arial MT"/>
                <a:cs typeface="Arial MT"/>
              </a:rPr>
              <a:t>C </a:t>
            </a:r>
            <a:r>
              <a:rPr sz="1300" spc="-5" dirty="0">
                <a:latin typeface="Arial MT"/>
                <a:cs typeface="Arial MT"/>
              </a:rPr>
              <a:t>at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time.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Superclass1,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Superclass2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527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//subclass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members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What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Packages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4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5080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Java,</a:t>
            </a:r>
            <a:r>
              <a:rPr sz="1300" dirty="0">
                <a:latin typeface="Arial MT"/>
                <a:cs typeface="Arial MT"/>
              </a:rPr>
              <a:t> a </a:t>
            </a:r>
            <a:r>
              <a:rPr sz="1300" spc="-5" dirty="0">
                <a:latin typeface="Arial MT"/>
                <a:cs typeface="Arial MT"/>
              </a:rPr>
              <a:t>package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dirty="0">
                <a:latin typeface="Arial MT"/>
                <a:cs typeface="Arial MT"/>
              </a:rPr>
              <a:t> a </a:t>
            </a:r>
            <a:r>
              <a:rPr sz="1300" spc="-5" dirty="0">
                <a:latin typeface="Arial MT"/>
                <a:cs typeface="Arial MT"/>
              </a:rPr>
              <a:t>way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organize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related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interfaces.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It provides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mechanism to group classes together and to avoid naming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conflicts.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5600" y="317500"/>
            <a:ext cx="6705600" cy="91122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48260" indent="-228600">
              <a:lnSpc>
                <a:spcPct val="110200"/>
              </a:lnSpc>
              <a:spcBef>
                <a:spcPts val="100"/>
              </a:spcBef>
              <a:buFont typeface="Arial MT"/>
              <a:buChar char="●"/>
              <a:tabLst>
                <a:tab pos="515620" algn="l"/>
                <a:tab pos="516255" algn="l"/>
              </a:tabLst>
            </a:pPr>
            <a:r>
              <a:rPr dirty="0"/>
              <a:t>	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package is simply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folder or directory in the file system that contains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one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or more Java source files.</a:t>
            </a:r>
            <a:endParaRPr sz="1300" dirty="0">
              <a:latin typeface="Arial MT"/>
              <a:cs typeface="Arial MT"/>
            </a:endParaRPr>
          </a:p>
          <a:p>
            <a:pPr marL="469900" marR="5651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package statement is used at the beginning of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Java source file to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specify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which package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 belongs to.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●"/>
            </a:pPr>
            <a:endParaRPr sz="1450" dirty="0">
              <a:latin typeface="Arial MT"/>
              <a:cs typeface="Arial MT"/>
            </a:endParaRPr>
          </a:p>
          <a:p>
            <a:pPr marL="12700" marR="14922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For example, if you have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called "MyClass" that belongs to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package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called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"com.example",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beginning 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source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file would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look like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this: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4027804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package com.example; </a:t>
            </a:r>
            <a:r>
              <a:rPr sz="1300" spc="-35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definition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50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7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class 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different</a:t>
            </a:r>
            <a:r>
              <a:rPr sz="1300" spc="-5" dirty="0">
                <a:latin typeface="Arial MT"/>
                <a:cs typeface="Arial MT"/>
              </a:rPr>
              <a:t> package, you must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import the package at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beginning of your Java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source file.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 MT"/>
              <a:buChar char="●"/>
            </a:pPr>
            <a:endParaRPr sz="1450" dirty="0">
              <a:latin typeface="Arial MT"/>
              <a:cs typeface="Arial MT"/>
            </a:endParaRPr>
          </a:p>
          <a:p>
            <a:pPr marL="12700" marR="60769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For example, if you want to use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called "OtherClass" from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"com.example.other"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package,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would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import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package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like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this:</a:t>
            </a:r>
            <a:endParaRPr sz="1300" dirty="0">
              <a:latin typeface="Arial MT"/>
              <a:cs typeface="Arial MT"/>
            </a:endParaRPr>
          </a:p>
          <a:p>
            <a:pPr marL="12700" marR="2908935">
              <a:lnSpc>
                <a:spcPct val="220400"/>
              </a:lnSpc>
            </a:pPr>
            <a:r>
              <a:rPr sz="1300" spc="-5" dirty="0">
                <a:latin typeface="Arial MT"/>
                <a:cs typeface="Arial MT"/>
              </a:rPr>
              <a:t>import </a:t>
            </a:r>
            <a:r>
              <a:rPr sz="1300" spc="-10" dirty="0">
                <a:latin typeface="Arial MT"/>
                <a:cs typeface="Arial MT"/>
              </a:rPr>
              <a:t>com.example.other.OtherClass;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MyClass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OtherClass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here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4876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By organizing related classes into packages, it becomes easier to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manage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maintain large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projects.</a:t>
            </a:r>
            <a:endParaRPr sz="1300" dirty="0">
              <a:latin typeface="Arial MT"/>
              <a:cs typeface="Arial MT"/>
            </a:endParaRPr>
          </a:p>
          <a:p>
            <a:pPr marL="469900" marR="56134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Packages also provide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way to control access to classes and to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prevent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conflicts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between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with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buAutoNum type="arabicPeriod" startAt="5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Discuss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detail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Exceptional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Handling.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5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175895" lvl="1" indent="-228600">
              <a:lnSpc>
                <a:spcPct val="110200"/>
              </a:lnSpc>
              <a:spcBef>
                <a:spcPts val="5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Exception handling in Java is the mechanism to handle the errors that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occur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during the execution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program.</a:t>
            </a:r>
            <a:endParaRPr sz="1300" dirty="0">
              <a:latin typeface="Arial MT"/>
              <a:cs typeface="Arial MT"/>
            </a:endParaRPr>
          </a:p>
          <a:p>
            <a:pPr marL="469900" marR="40513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Exceptions are the events that occur during the program execution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disrupts the normal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flow of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program.</a:t>
            </a:r>
            <a:endParaRPr sz="1300" dirty="0">
              <a:latin typeface="Arial MT"/>
              <a:cs typeface="Arial MT"/>
            </a:endParaRPr>
          </a:p>
          <a:p>
            <a:pPr marL="469900" marR="63436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Handling these exceptions helps in maintaining the stability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reliability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the program.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5600" y="469900"/>
            <a:ext cx="6858000" cy="82750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try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monitor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exceptions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(ExceptionType1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ex1)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handle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ExceptionType1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(ExceptionType2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ex2)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handle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ExceptionType2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finally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execute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after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try-catch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2225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this syntax, the code inside the try block is executed </a:t>
            </a:r>
            <a:r>
              <a:rPr sz="1300" spc="-15" dirty="0">
                <a:latin typeface="Arial MT"/>
                <a:cs typeface="Arial MT"/>
              </a:rPr>
              <a:t>normally. </a:t>
            </a:r>
            <a:r>
              <a:rPr sz="1300" spc="-5" dirty="0">
                <a:latin typeface="Arial MT"/>
                <a:cs typeface="Arial MT"/>
              </a:rPr>
              <a:t>If an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 occurs inside the try block, the control is transferred to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appropriate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block.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If no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occurs,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 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skipped.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95580" marR="2625725" indent="-18351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public class ExceptionHandlingExample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static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main(String[]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args)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379095" marR="454787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10;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 </a:t>
            </a:r>
            <a:r>
              <a:rPr sz="1300" dirty="0">
                <a:latin typeface="Arial MT"/>
                <a:cs typeface="Arial MT"/>
              </a:rPr>
              <a:t>b = </a:t>
            </a:r>
            <a:r>
              <a:rPr sz="1300" spc="-5" dirty="0">
                <a:latin typeface="Arial MT"/>
                <a:cs typeface="Arial MT"/>
              </a:rPr>
              <a:t>0;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result;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try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56261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result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/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b; //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Division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zero will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cause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</a:t>
            </a:r>
            <a:r>
              <a:rPr sz="1300" spc="-8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ArithmeticException</a:t>
            </a:r>
            <a:endParaRPr sz="1300" dirty="0">
              <a:latin typeface="Arial MT"/>
              <a:cs typeface="Arial MT"/>
            </a:endParaRPr>
          </a:p>
          <a:p>
            <a:pPr marL="562610" marR="977265" indent="-183515">
              <a:lnSpc>
                <a:spcPct val="110200"/>
              </a:lnSpc>
            </a:pPr>
            <a:r>
              <a:rPr sz="1300" dirty="0">
                <a:latin typeface="Arial MT"/>
                <a:cs typeface="Arial MT"/>
              </a:rPr>
              <a:t>} </a:t>
            </a:r>
            <a:r>
              <a:rPr sz="1300" spc="-5" dirty="0">
                <a:latin typeface="Arial MT"/>
                <a:cs typeface="Arial MT"/>
              </a:rPr>
              <a:t>catch (ArithmeticException e)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System.out.println("Exception caught: Division by zero");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result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5" dirty="0">
                <a:latin typeface="Arial MT"/>
                <a:cs typeface="Arial MT"/>
              </a:rPr>
              <a:t> 0;</a:t>
            </a:r>
            <a:endParaRPr sz="13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System.out.println("Result: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"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+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result);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this example, we are dividing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by b, where </a:t>
            </a:r>
            <a:r>
              <a:rPr sz="1300" dirty="0">
                <a:latin typeface="Arial MT"/>
                <a:cs typeface="Arial MT"/>
              </a:rPr>
              <a:t>b </a:t>
            </a:r>
            <a:r>
              <a:rPr sz="1300" spc="-5" dirty="0">
                <a:latin typeface="Arial MT"/>
                <a:cs typeface="Arial MT"/>
              </a:rPr>
              <a:t>is zero. This will cause an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ArithmeticException to be thrown. </a:t>
            </a:r>
            <a:r>
              <a:rPr sz="1300" spc="-15" dirty="0">
                <a:latin typeface="Arial MT"/>
                <a:cs typeface="Arial MT"/>
              </a:rPr>
              <a:t>We </a:t>
            </a:r>
            <a:r>
              <a:rPr sz="1300" spc="-5" dirty="0">
                <a:latin typeface="Arial MT"/>
                <a:cs typeface="Arial MT"/>
              </a:rPr>
              <a:t>have surrounded the division operation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with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try block, and caught the ArithmeticException in the catch block. In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block, we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have printed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message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 indicate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the exception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was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5600" y="393700"/>
            <a:ext cx="7010400" cy="86218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3055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caught, and set the result to zero. The program then continues to execute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5" dirty="0">
                <a:latin typeface="Arial MT"/>
                <a:cs typeface="Arial MT"/>
              </a:rPr>
              <a:t>normally,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prints the result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as zero.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buAutoNum type="arabicPeriod" startAt="6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Summarize the J</a:t>
            </a:r>
            <a:r>
              <a:rPr sz="1500" b="1" spc="-114" dirty="0">
                <a:latin typeface="Arial"/>
                <a:cs typeface="Arial"/>
              </a:rPr>
              <a:t>AV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6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Structure.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6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structure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Java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typically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consists 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following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elements: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51562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Package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declaration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508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It's optional but is used to organize related classes and interfaces into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single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unit, called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package.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package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com.example.myproject;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51562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Import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statements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161290" lvl="1" indent="-228600">
              <a:lnSpc>
                <a:spcPct val="110200"/>
              </a:lnSpc>
              <a:spcBef>
                <a:spcPts val="5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It's optional but is used to make the classes and interfaces from other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packages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available to the current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file.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import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java.util.ArrayList;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51562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Class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declaration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20193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blueprint for creating objects that define its attributes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behaviors.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60706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goes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here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51562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Main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method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It's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entry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point 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program, which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gets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executed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first.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R="2035175" algn="ctr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static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main(String[]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args)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R="2070735" algn="ctr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executed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goes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here</a:t>
            </a:r>
            <a:endParaRPr sz="1300" dirty="0">
              <a:latin typeface="Arial MT"/>
              <a:cs typeface="Arial MT"/>
            </a:endParaRPr>
          </a:p>
          <a:p>
            <a:pPr marR="4695190" algn="ctr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45886" y="850900"/>
            <a:ext cx="6477000" cy="891526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494030" algn="ctr">
              <a:lnSpc>
                <a:spcPct val="100000"/>
              </a:lnSpc>
              <a:spcBef>
                <a:spcPts val="259"/>
              </a:spcBef>
            </a:pPr>
            <a:r>
              <a:rPr sz="1300" b="1" spc="-15" dirty="0">
                <a:latin typeface="Arial"/>
                <a:cs typeface="Arial"/>
              </a:rPr>
              <a:t>Variables</a:t>
            </a:r>
            <a:endParaRPr sz="1300" dirty="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155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It's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storage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location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holds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value.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L="469900" marR="339534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 myNumber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10;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myName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"John";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49403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Methods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43942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It's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block of code that performs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specific task and can be called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multiple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times from </a:t>
            </a:r>
            <a:r>
              <a:rPr sz="1300" spc="-10" dirty="0">
                <a:latin typeface="Arial MT"/>
                <a:cs typeface="Arial MT"/>
              </a:rPr>
              <a:t>different</a:t>
            </a:r>
            <a:r>
              <a:rPr sz="1300" spc="-5" dirty="0">
                <a:latin typeface="Arial MT"/>
                <a:cs typeface="Arial MT"/>
              </a:rPr>
              <a:t> parts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the program.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L="607060" marR="3342640" indent="-13779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public int add(int a, int b)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return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+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b;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49403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Comments</a:t>
            </a:r>
            <a:endParaRPr sz="1300" dirty="0">
              <a:latin typeface="Arial"/>
              <a:cs typeface="Arial"/>
            </a:endParaRPr>
          </a:p>
          <a:p>
            <a:pPr marL="469900" marR="22796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It's used to add notes or explanations to the code that are ignored by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15" dirty="0">
                <a:latin typeface="Arial MT"/>
                <a:cs typeface="Arial MT"/>
              </a:rPr>
              <a:t>compiler.</a:t>
            </a:r>
            <a:endParaRPr sz="1300" dirty="0">
              <a:latin typeface="Arial MT"/>
              <a:cs typeface="Arial MT"/>
            </a:endParaRPr>
          </a:p>
          <a:p>
            <a:pPr marL="469900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4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This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single-line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comment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/*</a:t>
            </a:r>
            <a:endParaRPr sz="1300" dirty="0">
              <a:latin typeface="Arial MT"/>
              <a:cs typeface="Arial MT"/>
            </a:endParaRPr>
          </a:p>
          <a:p>
            <a:pPr marL="469900" marR="294830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This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multi-line comment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spans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across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multiple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lines</a:t>
            </a:r>
            <a:endParaRPr sz="1300" dirty="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*/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540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Overall, Java's structure ensures that code is organized and easy to maintain,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making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it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popular choice for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building large-scale applications.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50" dirty="0">
              <a:latin typeface="Arial MT"/>
              <a:cs typeface="Arial MT"/>
            </a:endParaRPr>
          </a:p>
          <a:p>
            <a:pPr marL="36830" algn="ctr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latin typeface="Arial"/>
                <a:cs typeface="Arial"/>
              </a:rPr>
              <a:t>Section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-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3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latin typeface="Arial"/>
                <a:cs typeface="Arial"/>
              </a:rPr>
              <a:t>1. How to add Interfaces to your J</a:t>
            </a:r>
            <a:r>
              <a:rPr sz="1500" b="1" spc="-114" dirty="0">
                <a:latin typeface="Arial"/>
                <a:cs typeface="Arial"/>
              </a:rPr>
              <a:t>AV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6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Program?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Java, interfaces are used to define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set of methods that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must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implement. They provide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way to enforce certain behavior and functionality in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implement them.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Here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steps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add interfaces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program: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60400" y="317500"/>
            <a:ext cx="6553200" cy="87187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algn="ctr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Arial"/>
                <a:cs typeface="Arial"/>
              </a:rPr>
              <a:t>Declare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the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interface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50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7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declare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interface, use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 keyword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followed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interface.</a:t>
            </a:r>
            <a:endParaRPr sz="1300" dirty="0">
              <a:latin typeface="Arial MT"/>
              <a:cs typeface="Arial MT"/>
            </a:endParaRPr>
          </a:p>
          <a:p>
            <a:pPr marL="469900" marR="922019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interface should contain the methods that you want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 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49860" marR="3590925" indent="-13779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public interface MyInterface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method1();</a:t>
            </a:r>
            <a:endParaRPr sz="1300" dirty="0">
              <a:latin typeface="Arial MT"/>
              <a:cs typeface="Arial MT"/>
            </a:endParaRPr>
          </a:p>
          <a:p>
            <a:pPr marL="14986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method2(String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str);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26034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Implement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the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interface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"/>
              <a:cs typeface="Arial"/>
            </a:endParaRPr>
          </a:p>
          <a:p>
            <a:pPr marL="469900" marR="32384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7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implements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keyword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followed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the interface.</a:t>
            </a:r>
            <a:endParaRPr sz="1300" dirty="0">
              <a:latin typeface="Arial MT"/>
              <a:cs typeface="Arial MT"/>
            </a:endParaRPr>
          </a:p>
          <a:p>
            <a:pPr marL="469900" marR="40894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implementing class must provide an implementation for all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declared in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49860" marR="2279650" indent="-13779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public class MyClass implements MyInterface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 method1()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287655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implementation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method1</a:t>
            </a:r>
            <a:endParaRPr sz="1300" dirty="0">
              <a:latin typeface="Arial MT"/>
              <a:cs typeface="Arial MT"/>
            </a:endParaRPr>
          </a:p>
          <a:p>
            <a:pPr marL="149860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4986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method2(String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287655" marR="325120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// implementation for method2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return</a:t>
            </a:r>
            <a:r>
              <a:rPr sz="1300" spc="-10" dirty="0">
                <a:latin typeface="Arial MT"/>
                <a:cs typeface="Arial MT"/>
              </a:rPr>
              <a:t> str.length();</a:t>
            </a:r>
            <a:endParaRPr sz="1300" dirty="0">
              <a:latin typeface="Arial MT"/>
              <a:cs typeface="Arial MT"/>
            </a:endParaRPr>
          </a:p>
          <a:p>
            <a:pPr marL="14986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26034" algn="ctr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latin typeface="Arial"/>
                <a:cs typeface="Arial"/>
              </a:rPr>
              <a:t>Use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the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interface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13017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45" dirty="0">
                <a:latin typeface="Arial MT"/>
                <a:cs typeface="Arial MT"/>
              </a:rPr>
              <a:t>You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 as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type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 declare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variables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or parameters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your program.</a:t>
            </a:r>
            <a:endParaRPr sz="1300" dirty="0">
              <a:latin typeface="Arial MT"/>
              <a:cs typeface="Arial MT"/>
            </a:endParaRPr>
          </a:p>
          <a:p>
            <a:pPr marL="469900" marR="28067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This allows you to write code that is more generic and can work with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classes that implement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08000" y="1231900"/>
            <a:ext cx="6858000" cy="81637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27596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MyInterface obj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MyClass();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obj.method1();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result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obj.method2("hello");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96520" algn="just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this example, we declare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variable of type MyInterface and initialize it with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 instance of MyClass. </a:t>
            </a:r>
            <a:r>
              <a:rPr sz="1300" spc="-15" dirty="0">
                <a:latin typeface="Arial MT"/>
                <a:cs typeface="Arial MT"/>
              </a:rPr>
              <a:t>We </a:t>
            </a:r>
            <a:r>
              <a:rPr sz="1300" spc="-5" dirty="0">
                <a:latin typeface="Arial MT"/>
                <a:cs typeface="Arial MT"/>
              </a:rPr>
              <a:t>can then call the methods of the interface on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object,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even though the type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the object is MyClass.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Overall, interfaces provide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powerful way to define contracts between classes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your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enforce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certain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level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consistency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structure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2.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Describe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about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designing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tools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multimedia.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407670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Java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popular programming language used for developing multimedia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applications,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including designing tools.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79070" algn="just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Here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brief overview of the syntax for designing tools in multimedia using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3495" algn="just">
              <a:lnSpc>
                <a:spcPct val="110200"/>
              </a:lnSpc>
            </a:pPr>
            <a:r>
              <a:rPr sz="1300" b="1" spc="-5" dirty="0">
                <a:latin typeface="Arial"/>
                <a:cs typeface="Arial"/>
              </a:rPr>
              <a:t>Importing necessary libraries: </a:t>
            </a:r>
            <a:r>
              <a:rPr sz="1300" spc="-5" dirty="0">
                <a:latin typeface="Arial MT"/>
                <a:cs typeface="Arial MT"/>
              </a:rPr>
              <a:t>The first step in designing multimedia tools in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 is to import the necessary libraries. Some of the commonly used libraries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multimedia applications include: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051050">
              <a:lnSpc>
                <a:spcPct val="110200"/>
              </a:lnSpc>
              <a:spcBef>
                <a:spcPts val="5"/>
              </a:spcBef>
              <a:tabLst>
                <a:tab pos="1562735" algn="l"/>
                <a:tab pos="1598930" algn="l"/>
              </a:tabLst>
            </a:pPr>
            <a:r>
              <a:rPr sz="1300" spc="-5" dirty="0">
                <a:latin typeface="Arial MT"/>
                <a:cs typeface="Arial MT"/>
              </a:rPr>
              <a:t>import java.awt.*;		// for creating user interfaces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import java.awt.event.*; // for handling user events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import java.awt.image.*; // for handling images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import java.io.*;	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reading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writing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files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1709420" algn="l"/>
              </a:tabLst>
            </a:pPr>
            <a:r>
              <a:rPr sz="1300" spc="-5" dirty="0">
                <a:latin typeface="Arial MT"/>
                <a:cs typeface="Arial MT"/>
              </a:rPr>
              <a:t>import javax.swing.*;	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creating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GUI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components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06045">
              <a:lnSpc>
                <a:spcPct val="110200"/>
              </a:lnSpc>
            </a:pPr>
            <a:r>
              <a:rPr sz="1300" b="1" spc="-5" dirty="0">
                <a:latin typeface="Arial"/>
                <a:cs typeface="Arial"/>
              </a:rPr>
              <a:t>Creating </a:t>
            </a:r>
            <a:r>
              <a:rPr sz="1300" b="1" dirty="0">
                <a:latin typeface="Arial"/>
                <a:cs typeface="Arial"/>
              </a:rPr>
              <a:t>a </a:t>
            </a:r>
            <a:r>
              <a:rPr sz="1300" b="1" spc="-5" dirty="0">
                <a:latin typeface="Arial"/>
                <a:cs typeface="Arial"/>
              </a:rPr>
              <a:t>JFrame: </a:t>
            </a:r>
            <a:r>
              <a:rPr sz="1300" spc="-5" dirty="0">
                <a:latin typeface="Arial MT"/>
                <a:cs typeface="Arial MT"/>
              </a:rPr>
              <a:t>The next step is to create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JFrame, which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top-level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container that holds all the GUI components. Here is an example syntax for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JFrame: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40970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JFrame frame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JFrame("Multimedia Designing </a:t>
            </a:r>
            <a:r>
              <a:rPr sz="1300" spc="-25" dirty="0">
                <a:latin typeface="Arial MT"/>
                <a:cs typeface="Arial MT"/>
              </a:rPr>
              <a:t>Tool");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frame.setSize(800,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600);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9000" y="469900"/>
            <a:ext cx="5737860" cy="875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40790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frame.setDefaultCloseOperation(JFrame.EXIT_ON_CLOSE);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frame.setVisible(true);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3147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this example, the JFrame is set to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size of 800 </a:t>
            </a:r>
            <a:r>
              <a:rPr sz="1300" dirty="0">
                <a:latin typeface="Arial MT"/>
                <a:cs typeface="Arial MT"/>
              </a:rPr>
              <a:t>x </a:t>
            </a:r>
            <a:r>
              <a:rPr sz="1300" spc="-5" dirty="0">
                <a:latin typeface="Arial MT"/>
                <a:cs typeface="Arial MT"/>
              </a:rPr>
              <a:t>600 pixels, and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default close operation is set to exit the program when the user closes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frame.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50190">
              <a:lnSpc>
                <a:spcPct val="110200"/>
              </a:lnSpc>
            </a:pPr>
            <a:r>
              <a:rPr sz="1300" b="1" spc="-5" dirty="0">
                <a:latin typeface="Arial"/>
                <a:cs typeface="Arial"/>
              </a:rPr>
              <a:t>Adding GUI components: </a:t>
            </a:r>
            <a:r>
              <a:rPr sz="1300" spc="-5" dirty="0">
                <a:latin typeface="Arial MT"/>
                <a:cs typeface="Arial MT"/>
              </a:rPr>
              <a:t>After creating the JFrame, you can add various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GUI components to it, such as buttons, labels, text fields, etc. Here is an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syntax for adding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button to the JFrame: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65049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JButton button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JButton("Click me");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frame.add(button);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0795">
              <a:lnSpc>
                <a:spcPct val="110200"/>
              </a:lnSpc>
            </a:pPr>
            <a:r>
              <a:rPr sz="1300" b="1" spc="-5" dirty="0">
                <a:latin typeface="Arial"/>
                <a:cs typeface="Arial"/>
              </a:rPr>
              <a:t>Handling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user events: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spc="-45" dirty="0">
                <a:latin typeface="Arial MT"/>
                <a:cs typeface="Arial MT"/>
              </a:rPr>
              <a:t>You</a:t>
            </a:r>
            <a:r>
              <a:rPr sz="1300" spc="-5" dirty="0">
                <a:latin typeface="Arial MT"/>
                <a:cs typeface="Arial MT"/>
              </a:rPr>
              <a:t> can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 Java's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event handling mechanism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respond to user events, such as button clicks, mouse movements, etc. Here is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 syntax for handling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button click event: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95580" marR="2239645" indent="-18351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button.addActionListener(ne</a:t>
            </a:r>
            <a:r>
              <a:rPr sz="1300" dirty="0">
                <a:latin typeface="Arial MT"/>
                <a:cs typeface="Arial MT"/>
              </a:rPr>
              <a:t>w</a:t>
            </a:r>
            <a:r>
              <a:rPr sz="1300" spc="-7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ActionListener(</a:t>
            </a:r>
            <a:r>
              <a:rPr sz="1300" dirty="0">
                <a:latin typeface="Arial MT"/>
                <a:cs typeface="Arial MT"/>
              </a:rPr>
              <a:t>)</a:t>
            </a:r>
            <a:r>
              <a:rPr sz="1300" spc="-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 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actionPerformed(ActionEvent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379095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execute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when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button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clicked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});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13690">
              <a:lnSpc>
                <a:spcPct val="110200"/>
              </a:lnSpc>
            </a:pPr>
            <a:r>
              <a:rPr sz="1300" b="1" spc="-5" dirty="0">
                <a:latin typeface="Arial"/>
                <a:cs typeface="Arial"/>
              </a:rPr>
              <a:t>Handling images: </a:t>
            </a:r>
            <a:r>
              <a:rPr sz="1300" spc="-5" dirty="0">
                <a:latin typeface="Arial MT"/>
                <a:cs typeface="Arial MT"/>
              </a:rPr>
              <a:t>In multimedia designing tools, you may need to handle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images, such as loading, displaying, and manipulating them. Here is an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syntax for loading 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image: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651250">
              <a:lnSpc>
                <a:spcPct val="110200"/>
              </a:lnSpc>
              <a:spcBef>
                <a:spcPts val="5"/>
              </a:spcBef>
            </a:pPr>
            <a:r>
              <a:rPr sz="1300" spc="-10" dirty="0">
                <a:latin typeface="Arial MT"/>
                <a:cs typeface="Arial MT"/>
              </a:rPr>
              <a:t>BufferedImage </a:t>
            </a:r>
            <a:r>
              <a:rPr sz="1300" spc="-5" dirty="0">
                <a:latin typeface="Arial MT"/>
                <a:cs typeface="Arial MT"/>
              </a:rPr>
              <a:t>image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null;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try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image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ImageIO.read(new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File("image.jpg"));</a:t>
            </a:r>
            <a:endParaRPr sz="1300" dirty="0">
              <a:latin typeface="Arial MT"/>
              <a:cs typeface="Arial MT"/>
            </a:endParaRPr>
          </a:p>
          <a:p>
            <a:pPr marL="195580" marR="3928110" indent="-183515">
              <a:lnSpc>
                <a:spcPct val="110200"/>
              </a:lnSpc>
            </a:pPr>
            <a:r>
              <a:rPr sz="1300" dirty="0">
                <a:latin typeface="Arial MT"/>
                <a:cs typeface="Arial MT"/>
              </a:rPr>
              <a:t>} </a:t>
            </a:r>
            <a:r>
              <a:rPr sz="1300" spc="-5" dirty="0">
                <a:latin typeface="Arial MT"/>
                <a:cs typeface="Arial MT"/>
              </a:rPr>
              <a:t>catch (IOException e)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e.printStackTrace();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873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this example, the ImageIO class is used to read the image file from the disk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load it into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BufferedImage</a:t>
            </a:r>
            <a:r>
              <a:rPr sz="1300" spc="-5" dirty="0">
                <a:latin typeface="Arial MT"/>
                <a:cs typeface="Arial MT"/>
              </a:rPr>
              <a:t> object.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b="1" spc="-5" dirty="0">
                <a:latin typeface="Arial"/>
                <a:cs typeface="Arial"/>
              </a:rPr>
              <a:t>Saving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files: </a:t>
            </a:r>
            <a:r>
              <a:rPr sz="1300" spc="-20" dirty="0">
                <a:latin typeface="Arial MT"/>
                <a:cs typeface="Arial MT"/>
              </a:rPr>
              <a:t>Finally,</a:t>
            </a:r>
            <a:r>
              <a:rPr sz="1300" spc="-5" dirty="0">
                <a:latin typeface="Arial MT"/>
                <a:cs typeface="Arial MT"/>
              </a:rPr>
              <a:t> you may need 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save the multimedia content created by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user to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file. Here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 an example syntax for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saving an image to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file: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9000" y="996001"/>
            <a:ext cx="5749925" cy="887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Section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-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1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Arial"/>
              <a:cs typeface="Arial"/>
            </a:endParaRPr>
          </a:p>
          <a:p>
            <a:pPr marL="224154" indent="-21209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Give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note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Classes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Objects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19812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 Java, classes and objects are the building blocks of object-oriented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programming.</a:t>
            </a:r>
            <a:endParaRPr sz="1300" dirty="0">
              <a:latin typeface="Arial MT"/>
              <a:cs typeface="Arial MT"/>
            </a:endParaRPr>
          </a:p>
          <a:p>
            <a:pPr marL="469900" marR="60960" lvl="1" indent="-228600">
              <a:lnSpc>
                <a:spcPct val="110200"/>
              </a:lnSpc>
              <a:buFont typeface="Arial MT"/>
              <a:buChar char="●"/>
              <a:tabLst>
                <a:tab pos="515620" algn="l"/>
                <a:tab pos="516255" algn="l"/>
              </a:tabLst>
            </a:pPr>
            <a:r>
              <a:rPr dirty="0"/>
              <a:t>	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blueprint or template for creating objects, while an object is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instance of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class.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05410">
              <a:lnSpc>
                <a:spcPct val="110200"/>
              </a:lnSpc>
            </a:pPr>
            <a:r>
              <a:rPr sz="1300" spc="-7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create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 Java, you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 the 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keyword followed by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name of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Car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04139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body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goes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here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This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creates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 named Car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can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 used 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create instances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cars.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40640">
              <a:lnSpc>
                <a:spcPct val="110200"/>
              </a:lnSpc>
            </a:pPr>
            <a:r>
              <a:rPr sz="1300" spc="-7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create an object 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Car class,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 use the new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keyword followed by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the class, like this: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Car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myCar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new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Car();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5306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This creates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new instance of the Car class and assigns it to the variable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20" dirty="0">
                <a:latin typeface="Arial MT"/>
                <a:cs typeface="Arial MT"/>
              </a:rPr>
              <a:t>myCar.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20979">
              <a:lnSpc>
                <a:spcPct val="110200"/>
              </a:lnSpc>
            </a:pPr>
            <a:r>
              <a:rPr sz="1300" spc="-45" dirty="0">
                <a:latin typeface="Arial MT"/>
                <a:cs typeface="Arial MT"/>
              </a:rPr>
              <a:t>You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 then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access the properties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methods 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object using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dot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notation,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like this: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4258945">
              <a:lnSpc>
                <a:spcPct val="110200"/>
              </a:lnSpc>
              <a:spcBef>
                <a:spcPts val="5"/>
              </a:spcBef>
            </a:pPr>
            <a:r>
              <a:rPr sz="1300" spc="-15" dirty="0">
                <a:latin typeface="Arial MT"/>
                <a:cs typeface="Arial MT"/>
              </a:rPr>
              <a:t>myCar.color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"red";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myCar.start();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This sets the color of the car to red and calls the start() method to start the </a:t>
            </a:r>
            <a:r>
              <a:rPr sz="1300" spc="-25" dirty="0">
                <a:latin typeface="Arial MT"/>
                <a:cs typeface="Arial MT"/>
              </a:rPr>
              <a:t>car.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51130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Overall, classes and objects are essential components of Java programming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allow you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 create reusable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 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work with complex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systems.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6600" y="546100"/>
            <a:ext cx="6324600" cy="795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48000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File output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File("output.jpg");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try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ImageIO.write(image,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"jpg",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output);</a:t>
            </a:r>
            <a:endParaRPr sz="1300" dirty="0">
              <a:latin typeface="Arial MT"/>
              <a:cs typeface="Arial MT"/>
            </a:endParaRPr>
          </a:p>
          <a:p>
            <a:pPr marL="195580" marR="3830954" indent="-183515">
              <a:lnSpc>
                <a:spcPct val="110200"/>
              </a:lnSpc>
            </a:pPr>
            <a:r>
              <a:rPr sz="1300" dirty="0">
                <a:latin typeface="Arial MT"/>
                <a:cs typeface="Arial MT"/>
              </a:rPr>
              <a:t>} </a:t>
            </a:r>
            <a:r>
              <a:rPr sz="1300" spc="-5" dirty="0">
                <a:latin typeface="Arial MT"/>
                <a:cs typeface="Arial MT"/>
              </a:rPr>
              <a:t>catch (IOException e)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e.printStackTrace();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3975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In this example, the ImageIO class is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used to write the </a:t>
            </a:r>
            <a:r>
              <a:rPr sz="1300" spc="-10" dirty="0">
                <a:latin typeface="Arial MT"/>
                <a:cs typeface="Arial MT"/>
              </a:rPr>
              <a:t>BufferedImage</a:t>
            </a:r>
            <a:r>
              <a:rPr sz="1300" spc="-5" dirty="0">
                <a:latin typeface="Arial MT"/>
                <a:cs typeface="Arial MT"/>
              </a:rPr>
              <a:t> object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file in JPEG format.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These are some of the basic syntax for designing tools in multimedia using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Java. </a:t>
            </a:r>
            <a:r>
              <a:rPr sz="1300" spc="-15" dirty="0">
                <a:latin typeface="Arial MT"/>
                <a:cs typeface="Arial MT"/>
              </a:rPr>
              <a:t>However, </a:t>
            </a:r>
            <a:r>
              <a:rPr sz="1300" spc="-5" dirty="0">
                <a:latin typeface="Arial MT"/>
                <a:cs typeface="Arial MT"/>
              </a:rPr>
              <a:t>the exact syntax and implementation may vary depending on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specific requirements of your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application.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buAutoNum type="arabicPeriod" startAt="3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Discuss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about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Exception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Handling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3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7048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Exception handling in Java is the mechanism to handle the errors that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occur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during the execution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program.</a:t>
            </a:r>
            <a:endParaRPr sz="1300" dirty="0">
              <a:latin typeface="Arial MT"/>
              <a:cs typeface="Arial MT"/>
            </a:endParaRPr>
          </a:p>
          <a:p>
            <a:pPr marL="469900" marR="29972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Exceptions are the events that occur during the program execution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disrupts the normal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flow of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program.</a:t>
            </a:r>
            <a:endParaRPr sz="1300" dirty="0">
              <a:latin typeface="Arial MT"/>
              <a:cs typeface="Arial MT"/>
            </a:endParaRPr>
          </a:p>
          <a:p>
            <a:pPr marL="469900" marR="52895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Handling these exceptions helps in maintaining the stability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reliability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the program.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try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monitor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exceptions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(ExceptionType1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ex1)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handle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ExceptionType1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(ExceptionType2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ex2)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handle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ExceptionType2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finally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execute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after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try-catch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60400" y="393700"/>
            <a:ext cx="6477000" cy="84807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9560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In this syntax, the code inside the try block is executed </a:t>
            </a:r>
            <a:r>
              <a:rPr sz="1300" spc="-15" dirty="0">
                <a:latin typeface="Arial MT"/>
                <a:cs typeface="Arial MT"/>
              </a:rPr>
              <a:t>normally. </a:t>
            </a:r>
            <a:r>
              <a:rPr sz="1300" spc="-5" dirty="0">
                <a:latin typeface="Arial MT"/>
                <a:cs typeface="Arial MT"/>
              </a:rPr>
              <a:t>If an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 occurs inside the try block, the control is transferred to 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appropriate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block.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If no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occurs,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 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skipped.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import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java.util.Scanner;</a:t>
            </a:r>
            <a:endParaRPr sz="1300" dirty="0">
              <a:latin typeface="Arial MT"/>
              <a:cs typeface="Arial MT"/>
            </a:endParaRPr>
          </a:p>
          <a:p>
            <a:pPr marL="195580" marR="2693035" indent="-183515">
              <a:lnSpc>
                <a:spcPct val="220400"/>
              </a:lnSpc>
            </a:pPr>
            <a:r>
              <a:rPr sz="1300" spc="-5" dirty="0">
                <a:latin typeface="Arial MT"/>
                <a:cs typeface="Arial MT"/>
              </a:rPr>
              <a:t>public class ExceptionHandlingExample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static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main(String[]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args)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379095" marR="227393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Scanner sc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Scanner(System.in);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System.out.println("Enter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two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numbers: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try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562610" marR="334073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 num1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sc.nextInt();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 num2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sc.nextInt();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result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num1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num2;</a:t>
            </a:r>
            <a:endParaRPr sz="1300" dirty="0">
              <a:latin typeface="Arial MT"/>
              <a:cs typeface="Arial MT"/>
            </a:endParaRPr>
          </a:p>
          <a:p>
            <a:pPr marL="56261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System.out.println("Result: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"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+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result);</a:t>
            </a:r>
            <a:endParaRPr sz="1300" dirty="0">
              <a:latin typeface="Arial MT"/>
              <a:cs typeface="Arial MT"/>
            </a:endParaRPr>
          </a:p>
          <a:p>
            <a:pPr marL="562610" marR="1898014" indent="-183515">
              <a:lnSpc>
                <a:spcPct val="110200"/>
              </a:lnSpc>
            </a:pPr>
            <a:r>
              <a:rPr sz="1300" dirty="0">
                <a:latin typeface="Arial MT"/>
                <a:cs typeface="Arial MT"/>
              </a:rPr>
              <a:t>} </a:t>
            </a:r>
            <a:r>
              <a:rPr sz="1300" spc="-5" dirty="0">
                <a:latin typeface="Arial MT"/>
                <a:cs typeface="Arial MT"/>
              </a:rPr>
              <a:t>catch (ArithmeticException e)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System.out.println("Error: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Division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zero!");</a:t>
            </a:r>
            <a:endParaRPr sz="13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catch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(Exception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e)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56261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System.out.println("Error: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"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+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e.getMessage());</a:t>
            </a:r>
            <a:endParaRPr sz="13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finally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562610" marR="1898014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System.out.println("Finally block executed.");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sc.close();</a:t>
            </a:r>
            <a:endParaRPr sz="1300" dirty="0">
              <a:latin typeface="Arial MT"/>
              <a:cs typeface="Arial MT"/>
            </a:endParaRPr>
          </a:p>
          <a:p>
            <a:pPr marL="379095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this example, the program prompts the user to enter two numbers and then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divides them. If an exception is thrown during the division operation, the catch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block catches the exception and prints an error message. The finally block is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then executed to close the scanner object, regardless of whether an exception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was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thrown or not.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15176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Note that the catch block catches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types of exceptions, with more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specific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caught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first,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more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general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Exception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object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caught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1700" y="871250"/>
            <a:ext cx="5607050" cy="46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as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fallback. This allows the program to handle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types of exceptions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provide appropriate error messages.</a:t>
            </a:r>
            <a:endParaRPr sz="13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46200" y="1179286"/>
            <a:ext cx="5704840" cy="880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What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Strings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2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Arial MT"/>
                <a:cs typeface="Arial MT"/>
              </a:rPr>
              <a:t>A</a:t>
            </a:r>
            <a:r>
              <a:rPr sz="1300" spc="-8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object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represents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sequence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characters.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 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 create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manipulate strings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950210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// Creating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String using String literal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 greeting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"Hello, </a:t>
            </a:r>
            <a:r>
              <a:rPr sz="1300" spc="-10" dirty="0">
                <a:latin typeface="Arial MT"/>
                <a:cs typeface="Arial MT"/>
              </a:rPr>
              <a:t>World!"; </a:t>
            </a:r>
            <a:r>
              <a:rPr sz="1300" spc="-5" dirty="0">
                <a:latin typeface="Arial MT"/>
                <a:cs typeface="Arial MT"/>
              </a:rPr>
              <a:t> System.out.println(greeting);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52793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// Creating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String using String constructor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char[]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chars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{'H', 'e',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'l', 'l',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'o'};</a:t>
            </a:r>
            <a:endParaRPr sz="1300" dirty="0">
              <a:latin typeface="Arial MT"/>
              <a:cs typeface="Arial MT"/>
            </a:endParaRPr>
          </a:p>
          <a:p>
            <a:pPr marL="12700" marR="333057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String hello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new String(chars);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System.out.println(hello);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646804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// Concatenating two strings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 firstName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"John";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lastName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"Doe";</a:t>
            </a:r>
            <a:endParaRPr sz="1300" dirty="0">
              <a:latin typeface="Arial MT"/>
              <a:cs typeface="Arial MT"/>
            </a:endParaRPr>
          </a:p>
          <a:p>
            <a:pPr marL="12700" marR="237871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String fullName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firstName </a:t>
            </a:r>
            <a:r>
              <a:rPr sz="1300" dirty="0">
                <a:latin typeface="Arial MT"/>
                <a:cs typeface="Arial MT"/>
              </a:rPr>
              <a:t>+ " " + </a:t>
            </a:r>
            <a:r>
              <a:rPr sz="1300" spc="-5" dirty="0">
                <a:latin typeface="Arial MT"/>
                <a:cs typeface="Arial MT"/>
              </a:rPr>
              <a:t>lastName;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System.out.println(fullName);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Using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methods</a:t>
            </a:r>
            <a:endParaRPr sz="1300" dirty="0">
              <a:latin typeface="Arial MT"/>
              <a:cs typeface="Arial MT"/>
            </a:endParaRPr>
          </a:p>
          <a:p>
            <a:pPr marL="12700" marR="876935">
              <a:lnSpc>
                <a:spcPct val="110200"/>
              </a:lnSpc>
              <a:tabLst>
                <a:tab pos="1543050" algn="l"/>
                <a:tab pos="2622550" algn="l"/>
              </a:tabLst>
            </a:pPr>
            <a:r>
              <a:rPr sz="1300" spc="-5" dirty="0">
                <a:latin typeface="Arial MT"/>
                <a:cs typeface="Arial MT"/>
              </a:rPr>
              <a:t>String message </a:t>
            </a:r>
            <a:r>
              <a:rPr sz="1300" dirty="0">
                <a:latin typeface="Arial MT"/>
                <a:cs typeface="Arial MT"/>
              </a:rPr>
              <a:t>= "	</a:t>
            </a:r>
            <a:r>
              <a:rPr sz="1300" spc="-5" dirty="0">
                <a:latin typeface="Arial MT"/>
                <a:cs typeface="Arial MT"/>
              </a:rPr>
              <a:t>Hello,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World!	</a:t>
            </a:r>
            <a:r>
              <a:rPr sz="1300" spc="-5" dirty="0">
                <a:latin typeface="Arial MT"/>
                <a:cs typeface="Arial MT"/>
              </a:rPr>
              <a:t>";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System.out.println(message.trim()); // Remove leading and trailing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whitespaces</a:t>
            </a:r>
            <a:endParaRPr sz="1300" dirty="0">
              <a:latin typeface="Arial MT"/>
              <a:cs typeface="Arial MT"/>
            </a:endParaRPr>
          </a:p>
          <a:p>
            <a:pPr marL="12700" marR="13652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System.out.println(message.toLowerCase()); // Convert to lowercase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System.out.println(message.toUpperCase()); // Convert to uppercase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System.out.println(message.startsWith("Hello")); // Check if string starts with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"Hello"</a:t>
            </a:r>
            <a:endParaRPr sz="1300" dirty="0">
              <a:latin typeface="Arial MT"/>
              <a:cs typeface="Arial MT"/>
            </a:endParaRPr>
          </a:p>
          <a:p>
            <a:pPr marL="12700" marR="24447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System.out.println(message.endsWith("!")); // Check if string ends with "!"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System.out.println(message.substring(7)); // Extract substring starting from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index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7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The above code creates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string using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string literal,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string </a:t>
            </a:r>
            <a:r>
              <a:rPr sz="1300" spc="-15" dirty="0">
                <a:latin typeface="Arial MT"/>
                <a:cs typeface="Arial MT"/>
              </a:rPr>
              <a:t>constructor, </a:t>
            </a:r>
            <a:r>
              <a:rPr sz="1300" spc="-5" dirty="0">
                <a:latin typeface="Arial MT"/>
                <a:cs typeface="Arial MT"/>
              </a:rPr>
              <a:t>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concatenation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two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strings.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It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also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demonstrates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some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commonly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used String methods such as trim(), toLowerCase(), toUpperCase(),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startsWith(),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endsWith(), and substring().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12800" y="1231900"/>
            <a:ext cx="5749290" cy="837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What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Inheritance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its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types.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3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41783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Inheritance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mechanism that allows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to inherit properties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(methods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variables) 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another class.</a:t>
            </a:r>
            <a:endParaRPr sz="1300" dirty="0">
              <a:latin typeface="Arial MT"/>
              <a:cs typeface="Arial MT"/>
            </a:endParaRPr>
          </a:p>
          <a:p>
            <a:pPr marL="469900" marR="3302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class that inherits properties is called the subclass or derived class,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which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properties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inherited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called</a:t>
            </a:r>
            <a:r>
              <a:rPr sz="1300" spc="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or base class.</a:t>
            </a:r>
            <a:endParaRPr sz="13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7620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Four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types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of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inheritance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Java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Single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Arial MT"/>
                <a:cs typeface="Arial MT"/>
              </a:rPr>
              <a:t>A</a:t>
            </a:r>
            <a:r>
              <a:rPr sz="1300" spc="-8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only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one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superclass.</a:t>
            </a:r>
            <a:endParaRPr sz="1300" dirty="0">
              <a:latin typeface="Arial MT"/>
              <a:cs typeface="Arial MT"/>
            </a:endParaRPr>
          </a:p>
          <a:p>
            <a:pPr marL="469900" marR="12446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 example, class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can inherit from class B, but it cannot inherit from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C</a:t>
            </a:r>
            <a:r>
              <a:rPr sz="1300" spc="-5" dirty="0">
                <a:latin typeface="Arial MT"/>
                <a:cs typeface="Arial MT"/>
              </a:rPr>
              <a:t> and class </a:t>
            </a:r>
            <a:r>
              <a:rPr sz="1300" dirty="0">
                <a:latin typeface="Arial MT"/>
                <a:cs typeface="Arial MT"/>
              </a:rPr>
              <a:t>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at the same time.</a:t>
            </a:r>
            <a:endParaRPr sz="13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Multilevel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type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inheritance,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 created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another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subclass.</a:t>
            </a:r>
            <a:endParaRPr sz="1300" dirty="0">
              <a:latin typeface="Arial MT"/>
              <a:cs typeface="Arial MT"/>
            </a:endParaRPr>
          </a:p>
          <a:p>
            <a:pPr marL="469900" marR="23495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 example, class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can inherit from class B, and class </a:t>
            </a:r>
            <a:r>
              <a:rPr sz="1300" dirty="0">
                <a:latin typeface="Arial MT"/>
                <a:cs typeface="Arial MT"/>
              </a:rPr>
              <a:t>B </a:t>
            </a:r>
            <a:r>
              <a:rPr sz="1300" spc="-5" dirty="0">
                <a:latin typeface="Arial MT"/>
                <a:cs typeface="Arial MT"/>
              </a:rPr>
              <a:t>can inherit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 C.</a:t>
            </a:r>
            <a:endParaRPr sz="13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Hierarchical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 marL="469900" marR="12446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 this type of inheritance, multiple subclasses inherit properties from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single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superclass.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example,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B</a:t>
            </a:r>
            <a:r>
              <a:rPr sz="1300" spc="-5" dirty="0">
                <a:latin typeface="Arial MT"/>
                <a:cs typeface="Arial MT"/>
              </a:rPr>
              <a:t> 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C</a:t>
            </a:r>
            <a:r>
              <a:rPr sz="1300" spc="-5" dirty="0">
                <a:latin typeface="Arial MT"/>
                <a:cs typeface="Arial MT"/>
              </a:rPr>
              <a:t> can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both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 from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8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A.</a:t>
            </a:r>
            <a:endParaRPr sz="13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Multiple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inheritance:</a:t>
            </a:r>
            <a:endParaRPr sz="1300" dirty="0">
              <a:latin typeface="Arial MT"/>
              <a:cs typeface="Arial MT"/>
            </a:endParaRPr>
          </a:p>
          <a:p>
            <a:pPr marL="469900" marR="21590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 Java, multiple inheritance is not directly supported. </a:t>
            </a:r>
            <a:r>
              <a:rPr sz="1300" spc="-15" dirty="0">
                <a:latin typeface="Arial MT"/>
                <a:cs typeface="Arial MT"/>
              </a:rPr>
              <a:t>However, </a:t>
            </a:r>
            <a:r>
              <a:rPr sz="1300" spc="-5" dirty="0">
                <a:latin typeface="Arial MT"/>
                <a:cs typeface="Arial MT"/>
              </a:rPr>
              <a:t>it can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achieved using interfaces.</a:t>
            </a:r>
            <a:endParaRPr sz="1300" dirty="0">
              <a:latin typeface="Arial MT"/>
              <a:cs typeface="Arial MT"/>
            </a:endParaRPr>
          </a:p>
          <a:p>
            <a:pPr marL="469900" marR="508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An interface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collection of abstract methods that can be implemented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class.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Arial MT"/>
                <a:cs typeface="Arial MT"/>
              </a:rPr>
              <a:t>A</a:t>
            </a:r>
            <a:r>
              <a:rPr sz="1300" spc="-8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multiple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interfaces.</a:t>
            </a:r>
            <a:endParaRPr sz="1300" dirty="0">
              <a:latin typeface="Arial MT"/>
              <a:cs typeface="Arial MT"/>
            </a:endParaRPr>
          </a:p>
          <a:p>
            <a:pPr marL="469900" marR="17018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For example, class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can implement interface </a:t>
            </a:r>
            <a:r>
              <a:rPr sz="1300" dirty="0">
                <a:latin typeface="Arial MT"/>
                <a:cs typeface="Arial MT"/>
              </a:rPr>
              <a:t>B </a:t>
            </a:r>
            <a:r>
              <a:rPr sz="1300" spc="-5" dirty="0">
                <a:latin typeface="Arial MT"/>
                <a:cs typeface="Arial MT"/>
              </a:rPr>
              <a:t>and interface </a:t>
            </a:r>
            <a:r>
              <a:rPr sz="1300" dirty="0">
                <a:latin typeface="Arial MT"/>
                <a:cs typeface="Arial MT"/>
              </a:rPr>
              <a:t>C </a:t>
            </a:r>
            <a:r>
              <a:rPr sz="1300" spc="-5" dirty="0">
                <a:latin typeface="Arial MT"/>
                <a:cs typeface="Arial MT"/>
              </a:rPr>
              <a:t>at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time.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8001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 important to use inheritance properly to make the code more </a:t>
            </a:r>
            <a:r>
              <a:rPr sz="1300" spc="-10" dirty="0">
                <a:latin typeface="Arial MT"/>
                <a:cs typeface="Arial MT"/>
              </a:rPr>
              <a:t>efficient</a:t>
            </a:r>
            <a:r>
              <a:rPr sz="1300" spc="-5" dirty="0">
                <a:latin typeface="Arial MT"/>
                <a:cs typeface="Arial MT"/>
              </a:rPr>
              <a:t>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easier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 maintain.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12800" y="1155700"/>
            <a:ext cx="5694045" cy="815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Where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to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use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Interfaces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4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508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Interfaces in Java are used to define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set of methods that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must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implement.</a:t>
            </a:r>
            <a:endParaRPr sz="1300" dirty="0">
              <a:latin typeface="Arial MT"/>
              <a:cs typeface="Arial MT"/>
            </a:endParaRPr>
          </a:p>
          <a:p>
            <a:pPr marL="469900" marR="17272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This provides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way to ensure that objects of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classes can be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used </a:t>
            </a:r>
            <a:r>
              <a:rPr sz="1300" spc="-15" dirty="0">
                <a:latin typeface="Arial MT"/>
                <a:cs typeface="Arial MT"/>
              </a:rPr>
              <a:t>interchangeably,</a:t>
            </a:r>
            <a:r>
              <a:rPr sz="1300" spc="-5" dirty="0">
                <a:latin typeface="Arial MT"/>
                <a:cs typeface="Arial MT"/>
              </a:rPr>
              <a:t> as long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as they implement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same interface.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Some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common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scenarios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where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used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62865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Implementing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multiple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inheritance</a:t>
            </a:r>
            <a:endParaRPr sz="1300" dirty="0">
              <a:latin typeface="Arial"/>
              <a:cs typeface="Arial"/>
            </a:endParaRPr>
          </a:p>
          <a:p>
            <a:pPr marL="12700" marR="2222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Java does not allow multiple inheritance of classes, but it does allow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implementing multiple interfaces. By implementing multiple interfaces,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inherit the behavior 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multiple unrelated types.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62865" algn="ctr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latin typeface="Arial"/>
                <a:cs typeface="Arial"/>
              </a:rPr>
              <a:t>Defining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common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behavior</a:t>
            </a:r>
            <a:endParaRPr sz="1300" dirty="0">
              <a:latin typeface="Arial"/>
              <a:cs typeface="Arial"/>
            </a:endParaRPr>
          </a:p>
          <a:p>
            <a:pPr marL="12700" marR="44640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Interfaces can define common behavior that is implemented by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classes. For example, the Java Collections framework defines many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interfaces such as List, Set, and Map that specify common behavior for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types of collections.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62865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Encapsulating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behavior</a:t>
            </a:r>
            <a:endParaRPr sz="1300" dirty="0">
              <a:latin typeface="Arial"/>
              <a:cs typeface="Arial"/>
            </a:endParaRPr>
          </a:p>
          <a:p>
            <a:pPr marL="12700" marR="107314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Interfaces can be used to encapsulate behavior or functionality that can be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provided by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classes. For example, the Runnable interface defines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single method run() that can be implemented by any class that needs to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perform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5" dirty="0">
                <a:latin typeface="Arial MT"/>
                <a:cs typeface="Arial MT"/>
              </a:rPr>
              <a:t> task </a:t>
            </a:r>
            <a:r>
              <a:rPr sz="1300" spc="-15" dirty="0">
                <a:latin typeface="Arial MT"/>
                <a:cs typeface="Arial MT"/>
              </a:rPr>
              <a:t>asynchronously.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62865" algn="ctr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Defining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contracts</a:t>
            </a:r>
            <a:endParaRPr sz="1300" dirty="0">
              <a:latin typeface="Arial"/>
              <a:cs typeface="Arial"/>
            </a:endParaRPr>
          </a:p>
          <a:p>
            <a:pPr marL="12700" marR="12065" algn="just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Interfaces can be used to define contracts between components in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software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 For example, an interface can define the contract for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service that is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provided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 one component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used by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another component.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62865" algn="ctr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latin typeface="Arial"/>
                <a:cs typeface="Arial"/>
              </a:rPr>
              <a:t>Providing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abstraction</a:t>
            </a:r>
            <a:endParaRPr sz="1300" dirty="0">
              <a:latin typeface="Arial"/>
              <a:cs typeface="Arial"/>
            </a:endParaRPr>
          </a:p>
          <a:p>
            <a:pPr marL="12700" marR="15049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Interfaces can provide an abstraction over the implementation details of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class. By programming to an interface rather than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concrete class, you can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make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your code more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flexible and maintainable.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7600" y="1079500"/>
            <a:ext cx="6019800" cy="8412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List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Regular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Expressions.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5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508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Regular Expressions or Regex (in short) in Java is an API for defining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 patterns that can be used for searching, manipulating, and editing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string in Java.</a:t>
            </a:r>
            <a:endParaRPr sz="1300" dirty="0">
              <a:latin typeface="Arial MT"/>
              <a:cs typeface="Arial MT"/>
            </a:endParaRPr>
          </a:p>
          <a:p>
            <a:pPr marL="469900" marR="4191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Email validation and passwords are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few areas of strings where Regex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widely used to define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 constraints.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Regular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Expressions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provided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under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java.util.regex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package.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This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consists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3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1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interface.</a:t>
            </a:r>
            <a:endParaRPr sz="1300" dirty="0">
              <a:latin typeface="Arial MT"/>
              <a:cs typeface="Arial MT"/>
            </a:endParaRPr>
          </a:p>
          <a:p>
            <a:pPr marL="469900" marR="37274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java.util.regex package primarily consists of the following three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as depicted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below in tabular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format as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follows:</a:t>
            </a:r>
            <a:endParaRPr sz="1300" dirty="0">
              <a:latin typeface="Arial MT"/>
              <a:cs typeface="Arial MT"/>
            </a:endParaRPr>
          </a:p>
          <a:p>
            <a:pPr marL="927100" lvl="2" indent="-228600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927100" algn="l"/>
              </a:tabLst>
            </a:pPr>
            <a:r>
              <a:rPr sz="1300" spc="-5" dirty="0">
                <a:latin typeface="Arial MT"/>
                <a:cs typeface="Arial MT"/>
              </a:rPr>
              <a:t>Pattern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endParaRPr sz="1300" dirty="0">
              <a:latin typeface="Arial MT"/>
              <a:cs typeface="Arial MT"/>
            </a:endParaRPr>
          </a:p>
          <a:p>
            <a:pPr marL="927100" lvl="2" indent="-228600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927100" algn="l"/>
              </a:tabLst>
            </a:pPr>
            <a:r>
              <a:rPr sz="1300" spc="-5" dirty="0">
                <a:latin typeface="Arial MT"/>
                <a:cs typeface="Arial MT"/>
              </a:rPr>
              <a:t>Matcher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endParaRPr sz="1300" dirty="0">
              <a:latin typeface="Arial MT"/>
              <a:cs typeface="Arial MT"/>
            </a:endParaRPr>
          </a:p>
          <a:p>
            <a:pPr marL="927100" lvl="2" indent="-228600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927100" algn="l"/>
              </a:tabLst>
            </a:pPr>
            <a:r>
              <a:rPr sz="1300" spc="-5" dirty="0">
                <a:latin typeface="Arial MT"/>
                <a:cs typeface="Arial MT"/>
              </a:rPr>
              <a:t>PatternSyntaxException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endParaRPr sz="1300" dirty="0">
              <a:latin typeface="Arial MT"/>
              <a:cs typeface="Arial MT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Font typeface="Arial MT"/>
              <a:buAutoNum type="arabicPeriod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517900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import java.util.regex.Matcher;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import</a:t>
            </a:r>
            <a:r>
              <a:rPr sz="1300" spc="-4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java.util.regex.Pattern;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Main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04139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static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main(String[]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args)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2700" marR="2129790" indent="1828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Pattern pattern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5" dirty="0">
                <a:latin typeface="Arial MT"/>
                <a:cs typeface="Arial MT"/>
              </a:rPr>
              <a:t>Pattern.compile("w3schools",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Pattern.CASE_INSENSITIVE);</a:t>
            </a:r>
            <a:endParaRPr sz="1300" dirty="0">
              <a:latin typeface="Arial MT"/>
              <a:cs typeface="Arial MT"/>
            </a:endParaRPr>
          </a:p>
          <a:p>
            <a:pPr marL="195580" marR="145478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Matcher matcher </a:t>
            </a:r>
            <a:r>
              <a:rPr sz="1300" dirty="0">
                <a:latin typeface="Arial MT"/>
                <a:cs typeface="Arial MT"/>
              </a:rPr>
              <a:t>= </a:t>
            </a:r>
            <a:r>
              <a:rPr sz="1300" spc="-10" dirty="0">
                <a:latin typeface="Arial MT"/>
                <a:cs typeface="Arial MT"/>
              </a:rPr>
              <a:t>pattern.matcher("Visit</a:t>
            </a:r>
            <a:r>
              <a:rPr sz="1300" spc="-5" dirty="0">
                <a:latin typeface="Arial MT"/>
                <a:cs typeface="Arial MT"/>
              </a:rPr>
              <a:t> W3Schools!"); </a:t>
            </a:r>
            <a:r>
              <a:rPr sz="1300" spc="-34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boolean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matchFound </a:t>
            </a:r>
            <a:r>
              <a:rPr sz="1300" dirty="0">
                <a:latin typeface="Arial MT"/>
                <a:cs typeface="Arial MT"/>
              </a:rPr>
              <a:t>=</a:t>
            </a:r>
            <a:r>
              <a:rPr sz="1300" spc="-10" dirty="0">
                <a:latin typeface="Arial MT"/>
                <a:cs typeface="Arial MT"/>
              </a:rPr>
              <a:t> matcher.find();</a:t>
            </a:r>
            <a:endParaRPr sz="1300" dirty="0">
              <a:latin typeface="Arial MT"/>
              <a:cs typeface="Arial MT"/>
            </a:endParaRPr>
          </a:p>
          <a:p>
            <a:pPr marL="287655" marR="2951480" indent="-9207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if(matchFound)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System.out.println("Match</a:t>
            </a:r>
            <a:r>
              <a:rPr sz="1300" spc="-7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found");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else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287655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System.out.println("Match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not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found");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buAutoNum type="arabicPeriod" startAt="6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Relate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Polymorphism.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5329" y="698500"/>
            <a:ext cx="5675630" cy="8893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24790" indent="-228600">
              <a:lnSpc>
                <a:spcPct val="110200"/>
              </a:lnSpc>
              <a:spcBef>
                <a:spcPts val="10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Polymorphism is one of the fundamental concepts of object-oriented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programming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is supported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 Java.</a:t>
            </a:r>
            <a:endParaRPr sz="1300" dirty="0">
              <a:latin typeface="Arial MT"/>
              <a:cs typeface="Arial MT"/>
            </a:endParaRPr>
          </a:p>
          <a:p>
            <a:pPr marL="469900" marR="9715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It refers to the ability of objects of </a:t>
            </a:r>
            <a:r>
              <a:rPr sz="1300" spc="-10" dirty="0">
                <a:latin typeface="Arial MT"/>
                <a:cs typeface="Arial MT"/>
              </a:rPr>
              <a:t>different</a:t>
            </a:r>
            <a:r>
              <a:rPr sz="1300" spc="-5" dirty="0">
                <a:latin typeface="Arial MT"/>
                <a:cs typeface="Arial MT"/>
              </a:rPr>
              <a:t> classes to be treated as if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they were objects of the same class, allowing for greater flexibility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reuse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 code.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●"/>
            </a:pPr>
            <a:endParaRPr sz="1450" dirty="0">
              <a:latin typeface="Arial MT"/>
              <a:cs typeface="Arial MT"/>
            </a:endParaRPr>
          </a:p>
          <a:p>
            <a:pPr marL="12700" marR="20637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 Java, there are two main types of polymorphism: compile-time (or static)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polymorphism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 runtime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(or dynamic) polymorphism.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Compile-time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polymorphism: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13335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Compile-time polymorphism is achieved through method overloading,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where multiple methods can have the same name but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 parameters.</a:t>
            </a:r>
            <a:endParaRPr sz="1300" dirty="0">
              <a:latin typeface="Arial MT"/>
              <a:cs typeface="Arial MT"/>
            </a:endParaRPr>
          </a:p>
          <a:p>
            <a:pPr marL="469900" marR="23431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compiler determines which method to call based on the number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types of arguments passed.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Runtime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polymorphism: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50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Runtime polymorphism, on the other hand, is achieved through method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overriding, where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subclass provides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implementation of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is already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defined in its superclass.</a:t>
            </a:r>
            <a:endParaRPr sz="1300" dirty="0">
              <a:latin typeface="Arial MT"/>
              <a:cs typeface="Arial MT"/>
            </a:endParaRPr>
          </a:p>
          <a:p>
            <a:pPr marL="469900" marR="8763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decision of which method to call is made at runtime, based on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actual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type of the object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being referenced.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7683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Polymorphism allows for more flexible and extensible code, as it enables the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creation of generic code that can work with objects of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classes, as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long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as they share 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same interface or superclass.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80645" algn="ctr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latin typeface="Arial"/>
                <a:cs typeface="Arial"/>
              </a:rPr>
              <a:t>Section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-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latin typeface="Arial"/>
                <a:cs typeface="Arial"/>
              </a:rPr>
              <a:t>1.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What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Polymorphism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Interfaces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22352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Polymorphism and Interfaces are two important concepts in Java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programming language that allow developers to write flexible and reusable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code.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Polymorphism: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98071" y="1003300"/>
            <a:ext cx="5739765" cy="8322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97155" indent="-228600">
              <a:lnSpc>
                <a:spcPct val="110200"/>
              </a:lnSpc>
              <a:spcBef>
                <a:spcPts val="10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Polymorphism refers to the ability of an object to take many forms or to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exhibit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behaviors based on the context in which it is used. In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Java, polymorphism can be achieved through method overriding and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overloading.</a:t>
            </a:r>
            <a:endParaRPr sz="1300" dirty="0">
              <a:latin typeface="Arial MT"/>
              <a:cs typeface="Arial MT"/>
            </a:endParaRPr>
          </a:p>
          <a:p>
            <a:pPr marL="469900" marR="28003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Method overriding allows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subclass to provide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 implementation of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method that is already defined in its superclass,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while method overloading allows multiple methods to have the same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but </a:t>
            </a:r>
            <a:r>
              <a:rPr sz="1300" spc="-10" dirty="0">
                <a:latin typeface="Arial MT"/>
                <a:cs typeface="Arial MT"/>
              </a:rPr>
              <a:t>different</a:t>
            </a:r>
            <a:r>
              <a:rPr sz="1300" spc="-5" dirty="0">
                <a:latin typeface="Arial MT"/>
                <a:cs typeface="Arial MT"/>
              </a:rPr>
              <a:t> parameters.</a:t>
            </a:r>
            <a:endParaRPr sz="1300" dirty="0">
              <a:latin typeface="Arial MT"/>
              <a:cs typeface="Arial MT"/>
            </a:endParaRPr>
          </a:p>
          <a:p>
            <a:pPr marL="469900" marR="5080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Polymorphism helps to write code that is flexible, maintainable and easy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to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extend.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●"/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Syntax: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interface</a:t>
            </a:r>
            <a:r>
              <a:rPr sz="1300" spc="-5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declare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constant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fields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declare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methods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abstract</a:t>
            </a:r>
            <a:endParaRPr sz="1300" dirty="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//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by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default.</a:t>
            </a:r>
            <a:endParaRPr sz="13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Interfaces: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469900" marR="233679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An interface in Java is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collection of abstract methods that provide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contract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for the classes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implement them.</a:t>
            </a:r>
            <a:endParaRPr sz="1300" dirty="0">
              <a:latin typeface="Arial MT"/>
              <a:cs typeface="Arial MT"/>
            </a:endParaRPr>
          </a:p>
          <a:p>
            <a:pPr marL="469900" marR="132715" indent="-228600">
              <a:lnSpc>
                <a:spcPct val="110200"/>
              </a:lnSpc>
              <a:buFont typeface="Arial MT"/>
              <a:buChar char="●"/>
              <a:tabLst>
                <a:tab pos="515620" algn="l"/>
                <a:tab pos="516255" algn="l"/>
              </a:tabLst>
            </a:pPr>
            <a:r>
              <a:rPr dirty="0"/>
              <a:t>	</a:t>
            </a:r>
            <a:r>
              <a:rPr sz="1300" spc="-5" dirty="0">
                <a:latin typeface="Arial MT"/>
                <a:cs typeface="Arial MT"/>
              </a:rPr>
              <a:t>An interface defines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set of methods and constants that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must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implement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if it implements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interface.</a:t>
            </a:r>
            <a:endParaRPr sz="1300" dirty="0">
              <a:latin typeface="Arial MT"/>
              <a:cs typeface="Arial MT"/>
            </a:endParaRPr>
          </a:p>
          <a:p>
            <a:pPr marL="469900" marR="114935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Interfaces provide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way to achieve abstraction in Java, where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class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can implement multiple interfaces but inherit from only one superclass.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Interfaces are commonly used to define the behavior of objects in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generic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30" dirty="0">
                <a:latin typeface="Arial MT"/>
                <a:cs typeface="Arial MT"/>
              </a:rPr>
              <a:t>way,</a:t>
            </a:r>
            <a:r>
              <a:rPr sz="1300" spc="-5" dirty="0">
                <a:latin typeface="Arial MT"/>
                <a:cs typeface="Arial MT"/>
              </a:rPr>
              <a:t> allowing for greater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flexibility and code </a:t>
            </a:r>
            <a:r>
              <a:rPr sz="1300" spc="-15" dirty="0">
                <a:latin typeface="Arial MT"/>
                <a:cs typeface="Arial MT"/>
              </a:rPr>
              <a:t>reusability.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Example: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clas</a:t>
            </a:r>
            <a:r>
              <a:rPr sz="1300" dirty="0">
                <a:latin typeface="Arial MT"/>
                <a:cs typeface="Arial MT"/>
              </a:rPr>
              <a:t>s</a:t>
            </a:r>
            <a:r>
              <a:rPr sz="1300" spc="-7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Anima</a:t>
            </a:r>
            <a:r>
              <a:rPr sz="1300" dirty="0">
                <a:latin typeface="Arial MT"/>
                <a:cs typeface="Arial MT"/>
              </a:rPr>
              <a:t>l</a:t>
            </a:r>
            <a:r>
              <a:rPr sz="1300" spc="-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 marR="1959610" indent="-9207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public void animalSound()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System.out.println("The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animal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makes</a:t>
            </a:r>
            <a:r>
              <a:rPr sz="1300" spc="-25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sound");</a:t>
            </a:r>
            <a:endParaRPr sz="1300" dirty="0">
              <a:latin typeface="Arial MT"/>
              <a:cs typeface="Arial MT"/>
            </a:endParaRPr>
          </a:p>
          <a:p>
            <a:pPr marL="104139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1785" y="850900"/>
            <a:ext cx="5738495" cy="8607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 marR="3625850" indent="-92075">
              <a:lnSpc>
                <a:spcPct val="110200"/>
              </a:lnSpc>
              <a:spcBef>
                <a:spcPts val="100"/>
              </a:spcBef>
            </a:pPr>
            <a:r>
              <a:rPr sz="1300" spc="-5" dirty="0">
                <a:latin typeface="Arial MT"/>
                <a:cs typeface="Arial MT"/>
              </a:rPr>
              <a:t>class Pig extends Animal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animalSound()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Arial MT"/>
                <a:cs typeface="Arial MT"/>
              </a:rPr>
              <a:t>System.out.println("The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pig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says: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wee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wee");</a:t>
            </a:r>
            <a:endParaRPr sz="1300" dirty="0">
              <a:latin typeface="Arial MT"/>
              <a:cs typeface="Arial MT"/>
            </a:endParaRPr>
          </a:p>
          <a:p>
            <a:pPr marL="104139">
              <a:lnSpc>
                <a:spcPct val="100000"/>
              </a:lnSpc>
              <a:spcBef>
                <a:spcPts val="155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04139" marR="3625850" indent="-92075">
              <a:lnSpc>
                <a:spcPct val="110200"/>
              </a:lnSpc>
              <a:spcBef>
                <a:spcPts val="5"/>
              </a:spcBef>
            </a:pPr>
            <a:r>
              <a:rPr sz="1300" spc="-5" dirty="0">
                <a:latin typeface="Arial MT"/>
                <a:cs typeface="Arial MT"/>
              </a:rPr>
              <a:t>class Dog extends Animal </a:t>
            </a:r>
            <a:r>
              <a:rPr sz="1300" dirty="0">
                <a:latin typeface="Arial MT"/>
                <a:cs typeface="Arial MT"/>
              </a:rPr>
              <a:t>{ 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public</a:t>
            </a:r>
            <a:r>
              <a:rPr sz="1300" spc="-3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void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animalSound()</a:t>
            </a:r>
            <a:r>
              <a:rPr sz="1300" spc="-3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{</a:t>
            </a:r>
          </a:p>
          <a:p>
            <a:pPr marL="1955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Arial MT"/>
                <a:cs typeface="Arial MT"/>
              </a:rPr>
              <a:t>System.out.println("The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dog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says: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bow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wow");</a:t>
            </a:r>
            <a:endParaRPr sz="1300" dirty="0">
              <a:latin typeface="Arial MT"/>
              <a:cs typeface="Arial MT"/>
            </a:endParaRPr>
          </a:p>
          <a:p>
            <a:pPr marL="104139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300" dirty="0">
                <a:latin typeface="Arial MT"/>
                <a:cs typeface="Arial MT"/>
              </a:rPr>
              <a:t>}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In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20" dirty="0">
                <a:latin typeface="Arial MT"/>
                <a:cs typeface="Arial MT"/>
              </a:rPr>
              <a:t>summary,</a:t>
            </a:r>
            <a:r>
              <a:rPr sz="1300" spc="-5" dirty="0">
                <a:latin typeface="Arial MT"/>
                <a:cs typeface="Arial MT"/>
              </a:rPr>
              <a:t> polymorphism and interfaces are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two key concepts in Java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that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allow developers to write flexible and reusable code. Polymorphism allows an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object to take many forms and exhibit </a:t>
            </a:r>
            <a:r>
              <a:rPr sz="1300" spc="-10" dirty="0">
                <a:latin typeface="Arial MT"/>
                <a:cs typeface="Arial MT"/>
              </a:rPr>
              <a:t>different </a:t>
            </a:r>
            <a:r>
              <a:rPr sz="1300" spc="-5" dirty="0">
                <a:latin typeface="Arial MT"/>
                <a:cs typeface="Arial MT"/>
              </a:rPr>
              <a:t>behaviors based on the context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 which it is used, while interfaces define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5" dirty="0">
                <a:latin typeface="Arial MT"/>
                <a:cs typeface="Arial MT"/>
              </a:rPr>
              <a:t>set of methods and constants that </a:t>
            </a:r>
            <a:r>
              <a:rPr sz="1300" dirty="0">
                <a:latin typeface="Arial MT"/>
                <a:cs typeface="Arial MT"/>
              </a:rPr>
              <a:t> 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 must implement if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it implements that interface.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Arial MT"/>
              <a:cs typeface="Arial MT"/>
            </a:endParaRPr>
          </a:p>
          <a:p>
            <a:pPr marL="224154" indent="-21209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Differentiate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Classes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Objects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C++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JAVA.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2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Answer: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12700" marR="307975">
              <a:lnSpc>
                <a:spcPct val="110200"/>
              </a:lnSpc>
            </a:pPr>
            <a:r>
              <a:rPr sz="1300" spc="-5" dirty="0">
                <a:latin typeface="Arial MT"/>
                <a:cs typeface="Arial MT"/>
              </a:rPr>
              <a:t>Classes and objects are fundamental concepts in object-oriented 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programming (OOP). Although both C++ and Java support </a:t>
            </a:r>
            <a:r>
              <a:rPr sz="1300" spc="-45" dirty="0">
                <a:latin typeface="Arial MT"/>
                <a:cs typeface="Arial MT"/>
              </a:rPr>
              <a:t>OOP, </a:t>
            </a:r>
            <a:r>
              <a:rPr sz="1300" spc="-5" dirty="0">
                <a:latin typeface="Arial MT"/>
                <a:cs typeface="Arial MT"/>
              </a:rPr>
              <a:t>there are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some</a:t>
            </a:r>
            <a:r>
              <a:rPr sz="1300" spc="-10" dirty="0">
                <a:latin typeface="Arial MT"/>
                <a:cs typeface="Arial MT"/>
              </a:rPr>
              <a:t> differences</a:t>
            </a:r>
            <a:r>
              <a:rPr sz="1300" spc="-5" dirty="0">
                <a:latin typeface="Arial MT"/>
                <a:cs typeface="Arial MT"/>
              </a:rPr>
              <a:t> in how they implement classes and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objects.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 MT"/>
                <a:cs typeface="Arial MT"/>
              </a:rPr>
              <a:t>C++: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 MT"/>
              <a:cs typeface="Arial MT"/>
            </a:endParaRPr>
          </a:p>
          <a:p>
            <a:pPr marL="469900" marR="14033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Classes in C++ are user-defined data types that encapsulate data and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functions.</a:t>
            </a:r>
            <a:endParaRPr sz="1300" dirty="0">
              <a:latin typeface="Arial MT"/>
              <a:cs typeface="Arial MT"/>
            </a:endParaRPr>
          </a:p>
          <a:p>
            <a:pPr marL="469900" marR="44640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They are declared using the keyword "class" followed by the class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name.</a:t>
            </a:r>
            <a:endParaRPr sz="1300" dirty="0">
              <a:latin typeface="Arial MT"/>
              <a:cs typeface="Arial MT"/>
            </a:endParaRPr>
          </a:p>
          <a:p>
            <a:pPr marL="469900" marR="224154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C++ classes can have public, private, and protected members, which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determine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their </a:t>
            </a:r>
            <a:r>
              <a:rPr sz="1300" spc="-15" dirty="0">
                <a:latin typeface="Arial MT"/>
                <a:cs typeface="Arial MT"/>
              </a:rPr>
              <a:t>accessibility.</a:t>
            </a:r>
            <a:endParaRPr sz="1300" dirty="0">
              <a:latin typeface="Arial MT"/>
              <a:cs typeface="Arial MT"/>
            </a:endParaRPr>
          </a:p>
          <a:p>
            <a:pPr marL="469900" lvl="1" indent="-228600">
              <a:lnSpc>
                <a:spcPct val="100000"/>
              </a:lnSpc>
              <a:spcBef>
                <a:spcPts val="160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Objects,</a:t>
            </a:r>
            <a:r>
              <a:rPr sz="1300" spc="-15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on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the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other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hand,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are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instances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of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a</a:t>
            </a:r>
            <a:r>
              <a:rPr sz="1300" spc="-1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class.</a:t>
            </a:r>
            <a:endParaRPr sz="1300" dirty="0">
              <a:latin typeface="Arial MT"/>
              <a:cs typeface="Arial MT"/>
            </a:endParaRPr>
          </a:p>
          <a:p>
            <a:pPr marL="469900" marR="280670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They are created using the "new" keyword and can be assigned to </a:t>
            </a:r>
            <a:r>
              <a:rPr sz="1300" dirty="0">
                <a:latin typeface="Arial MT"/>
                <a:cs typeface="Arial MT"/>
              </a:rPr>
              <a:t>a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15" dirty="0">
                <a:latin typeface="Arial MT"/>
                <a:cs typeface="Arial MT"/>
              </a:rPr>
              <a:t>pointer.</a:t>
            </a:r>
            <a:endParaRPr sz="1300" dirty="0">
              <a:latin typeface="Arial MT"/>
              <a:cs typeface="Arial MT"/>
            </a:endParaRPr>
          </a:p>
          <a:p>
            <a:pPr marL="469900" marR="22225" lvl="1" indent="-228600">
              <a:lnSpc>
                <a:spcPct val="110200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latin typeface="Arial MT"/>
                <a:cs typeface="Arial MT"/>
              </a:rPr>
              <a:t>The lifetime of an object in C++ is determined by the scope in which it is </a:t>
            </a:r>
            <a:r>
              <a:rPr sz="1300" spc="-350" dirty="0">
                <a:latin typeface="Arial MT"/>
                <a:cs typeface="Arial MT"/>
              </a:rPr>
              <a:t> </a:t>
            </a:r>
            <a:r>
              <a:rPr sz="1300" spc="-5" dirty="0">
                <a:latin typeface="Arial MT"/>
                <a:cs typeface="Arial MT"/>
              </a:rPr>
              <a:t>created.</a:t>
            </a:r>
            <a:endParaRPr sz="1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3642</Words>
  <Application>Microsoft Office PowerPoint</Application>
  <PresentationFormat>Custom</PresentationFormat>
  <Paragraphs>566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Java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- Unit 3 - Answer Key</dc:title>
  <dc:creator>WELCOME</dc:creator>
  <cp:lastModifiedBy>WELCOME</cp:lastModifiedBy>
  <cp:revision>9</cp:revision>
  <dcterms:created xsi:type="dcterms:W3CDTF">2024-02-18T16:47:02Z</dcterms:created>
  <dcterms:modified xsi:type="dcterms:W3CDTF">2024-02-27T16:46:57Z</dcterms:modified>
</cp:coreProperties>
</file>